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68" r:id="rId3"/>
    <p:sldId id="260" r:id="rId4"/>
    <p:sldId id="261" r:id="rId5"/>
    <p:sldId id="262" r:id="rId6"/>
    <p:sldId id="263" r:id="rId7"/>
    <p:sldId id="264" r:id="rId8"/>
    <p:sldId id="265" r:id="rId9"/>
    <p:sldId id="267" r:id="rId10"/>
    <p:sldId id="266" r:id="rId11"/>
    <p:sldId id="269" r:id="rId12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10"/>
    <p:restoredTop sz="72392"/>
  </p:normalViewPr>
  <p:slideViewPr>
    <p:cSldViewPr snapToGrid="0" snapToObjects="1">
      <p:cViewPr>
        <p:scale>
          <a:sx n="95" d="100"/>
          <a:sy n="95" d="100"/>
        </p:scale>
        <p:origin x="5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png>
</file>

<file path=ppt/media/image1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AB48B-1C8F-4841-8378-4444003FAC4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749F6-1532-F24D-B143-D2C641968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9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look into doing secondary </a:t>
            </a:r>
            <a:r>
              <a:rPr lang="en-US" dirty="0" err="1"/>
              <a:t>strccture</a:t>
            </a:r>
            <a:r>
              <a:rPr lang="en-US" dirty="0"/>
              <a:t> predictions including TAR</a:t>
            </a:r>
          </a:p>
          <a:p>
            <a:pPr marL="171450" indent="-171450">
              <a:buFontTx/>
              <a:buChar char="-"/>
            </a:pPr>
            <a:r>
              <a:rPr lang="en-US" dirty="0"/>
              <a:t>Align AAUAAA first </a:t>
            </a:r>
            <a:r>
              <a:rPr lang="en-US"/>
              <a:t>in the MSA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749F6-1532-F24D-B143-D2C6419682F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316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AED07-5D8D-0E4D-A542-6D42955D9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7010F1-D4B9-6844-B8D8-5C5B8E8F72BB}" type="datetime1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9E542-9B47-2642-9E5B-48F7249B2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65F30-2CF0-7C44-9B2A-E26E50142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742B0B-B286-C542-AF12-AD3A307EC8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837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BE40C-2D1F-EC41-BC38-5E379392C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812F42-7A34-9843-AAC9-6ADFB6F41314}" type="datetime1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27443F-CFD1-F447-B427-0F84D1E14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BC34B-C907-2847-85C2-97FAAA7A0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82A6D9-8C2E-264F-8A85-DA092F2233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287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D3360-0A53-844E-A2D6-60E44FC30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94CC6E-8403-554D-A2A5-BAB30ADE9A0A}" type="datetime1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41224-E641-CD45-B040-382C9C039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18C0C-AD0A-FB4D-91EF-2D81E9D7D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92E682-8EDC-D24A-A3BC-F4C6B6D220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064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24DAE-34C1-0B40-BD5F-F9739D017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8A9536-7E09-864B-9AEF-7FA3FD2CCADB}" type="datetime1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A4612-09BF-AD42-8152-4851B857E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F6D62-F03C-EA45-BCCE-A84D1D679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E3105D-9644-4E4D-BC5C-77B33A89CC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550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85870-EA15-F046-B468-6C723BE0C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3954C0-1604-9741-A7EB-B4AA6727783E}" type="datetime1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9983D-EE77-7344-A9BF-1D980C09E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B49E3-AC51-E34E-A65D-5B9DB2BB7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FCE735-A230-6146-943A-50FDB86A52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18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BA1038E-3B00-5846-98EA-A45826EC1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EB7709-13C1-784A-8B62-9EDBA5535BA8}" type="datetime1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7D36B02-6B5A-0E47-B34C-8DE95C7CB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C69C7A1-1872-574B-9FA6-734D9F9E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51147D-E002-A04E-9CDC-B22DF4C33E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9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B1B31E9-3472-3A4C-BA8E-07EF1C89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04A77E-40E3-D147-A536-1B2518200D30}" type="datetime1">
              <a:rPr lang="en-US" smtClean="0"/>
              <a:t>6/23/21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CEA762A-79D8-C947-92E1-71EDD3E5F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420C940-E7A8-F14F-870D-E8E338B4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047D02-7600-DF46-BD8E-E05B6C2BB8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998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36720F8-13F9-6C44-BCBC-241118636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C375E2-C4F1-2B4A-BA60-65779466A7CE}" type="datetime1">
              <a:rPr lang="en-US" smtClean="0"/>
              <a:t>6/23/21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1F4577F-0037-8F4C-9EFB-8F2E1A78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84E7106-CF48-E542-ACD8-F0E11ED28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986683-5FCB-294F-BBC4-0B779D444D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82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E625978-03A2-5240-A0C9-F45C59E34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7F350E-3A17-7944-ABC3-7F0DB14E168F}" type="datetime1">
              <a:rPr lang="en-US" smtClean="0"/>
              <a:t>6/23/21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04F4A6D7-321E-124A-9895-7830FF698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F3F0722-2874-4946-9307-43C9A1029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A2F448-0D88-3F47-B4AC-814604619B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631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E066877-123E-5147-B123-897FA99A3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F43052-3F54-DD41-A530-B6DFF48A502F}" type="datetime1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8853BEA-07C6-1148-ABAB-C3F737367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F889F68-8244-924A-9EEB-DA999ED40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06C0A-6D6E-7144-AA5A-F1F807FABF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94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1647079-BDDF-8E4E-9A00-6DD0C3EE6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ED64DB-EF60-4B41-8A12-4CCE7ECCCDD8}" type="datetime1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633C207-CB84-3940-9ABB-C35A31C6A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C64B0B2-9F11-7C4B-95CD-FEF97E6A4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C2ECF0-BC11-2B4A-A940-6B3BFBB754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47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0A8AFEFF-B15B-E44F-AC4D-FFA252811A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FE20BA82-CBB4-2D41-9996-F6EF27D107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12599-EFC5-9D44-8B74-CA4C92698B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02FE497-3169-B945-8495-74217AD2E996}" type="datetime1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BD3ADF-A43F-3541-8352-516673B1FA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A4F75-8C92-0A44-B58F-850239022C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3758B8B3-FE56-054A-ADCF-86FE28E26D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4">
            <a:extLst>
              <a:ext uri="{FF2B5EF4-FFF2-40B4-BE49-F238E27FC236}">
                <a16:creationId xmlns:a16="http://schemas.microsoft.com/office/drawing/2014/main" id="{4FDCA5FF-15C6-5341-83CE-436DA943B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674" y="2268423"/>
            <a:ext cx="5291138" cy="2859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5">
            <a:extLst>
              <a:ext uri="{FF2B5EF4-FFF2-40B4-BE49-F238E27FC236}">
                <a16:creationId xmlns:a16="http://schemas.microsoft.com/office/drawing/2014/main" id="{B51656F3-A1AA-0D41-8334-4F3E3122A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489" y="1989022"/>
            <a:ext cx="2011408" cy="4411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extBox 6">
            <a:extLst>
              <a:ext uri="{FF2B5EF4-FFF2-40B4-BE49-F238E27FC236}">
                <a16:creationId xmlns:a16="http://schemas.microsoft.com/office/drawing/2014/main" id="{413B440C-385E-3D4F-B92A-45680ACF19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59235"/>
            <a:ext cx="1219200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2800" dirty="0"/>
              <a:t>Analysis of phylogenetic conservation of the </a:t>
            </a:r>
          </a:p>
          <a:p>
            <a:pPr algn="ctr" eaLnBrk="1" hangingPunct="1"/>
            <a:r>
              <a:rPr lang="en-US" altLang="en-US" sz="2800" dirty="0" err="1"/>
              <a:t>polyA</a:t>
            </a:r>
            <a:r>
              <a:rPr lang="en-US" altLang="en-US" sz="2800" dirty="0"/>
              <a:t>-HP bulges.</a:t>
            </a:r>
          </a:p>
        </p:txBody>
      </p:sp>
      <p:sp>
        <p:nvSpPr>
          <p:cNvPr id="2052" name="TextBox 7">
            <a:extLst>
              <a:ext uri="{FF2B5EF4-FFF2-40B4-BE49-F238E27FC236}">
                <a16:creationId xmlns:a16="http://schemas.microsoft.com/office/drawing/2014/main" id="{F2E92372-630C-DE49-8CC1-C5F370C229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07025" y="5457826"/>
            <a:ext cx="5291138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4000" b="1" dirty="0">
                <a:solidFill>
                  <a:srgbClr val="FF0000"/>
                </a:solidFill>
              </a:rPr>
              <a:t>Obtaining </a:t>
            </a:r>
            <a:r>
              <a:rPr lang="en-US" altLang="en-US" sz="4000" b="1" dirty="0" err="1">
                <a:solidFill>
                  <a:srgbClr val="FF0000"/>
                </a:solidFill>
              </a:rPr>
              <a:t>polyA</a:t>
            </a:r>
            <a:r>
              <a:rPr lang="en-US" altLang="en-US" sz="4000" b="1" dirty="0">
                <a:solidFill>
                  <a:srgbClr val="FF0000"/>
                </a:solidFill>
              </a:rPr>
              <a:t>-HP sequences is non-trivial.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A879325C-3371-CB49-A6AF-2EBF0619AA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6485"/>
            <a:ext cx="1219200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4400" dirty="0"/>
              <a:t>Updates 06/23/2021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62335F-5D50-1A4F-948B-E3867B9BA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C742B0B-B286-C542-AF12-AD3A307EC8B1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5" name="Picture 4">
            <a:extLst>
              <a:ext uri="{FF2B5EF4-FFF2-40B4-BE49-F238E27FC236}">
                <a16:creationId xmlns:a16="http://schemas.microsoft.com/office/drawing/2014/main" id="{6DCBD0C3-DD89-B640-8837-7EF7A64D6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4" b="2652"/>
          <a:stretch>
            <a:fillRect/>
          </a:stretch>
        </p:blipFill>
        <p:spPr bwMode="auto">
          <a:xfrm>
            <a:off x="458788" y="90488"/>
            <a:ext cx="6969125" cy="667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A4291FE5-F346-6F47-B95B-BCC7B56679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50162" y="282417"/>
            <a:ext cx="386079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4000" b="1" dirty="0"/>
              <a:t>Future Directions</a:t>
            </a:r>
            <a:endParaRPr lang="en-US" altLang="en-US" sz="2400" dirty="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3B8DBF3-294F-2648-A1A7-DC40FA2E65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27913" y="1182231"/>
            <a:ext cx="4305299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sz="2800" dirty="0"/>
              <a:t>AAUAAA is not aligned in the MSA.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en-US" sz="2800" dirty="0" err="1"/>
              <a:t>polyA</a:t>
            </a:r>
            <a:r>
              <a:rPr lang="en-US" altLang="en-US" sz="2800" dirty="0"/>
              <a:t>-HP was only found for 107/465 strains.</a:t>
            </a:r>
          </a:p>
          <a:p>
            <a:pPr eaLnBrk="1" hangingPunct="1">
              <a:buFontTx/>
              <a:buAutoNum type="arabicPeriod"/>
            </a:pPr>
            <a:endParaRPr lang="en-US" altLang="en-US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C7EC6B-ACE0-6D4C-834B-81CF1FD28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AA2F448-0D88-3F47-B4AC-814604619B1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73D8411-0B6E-B84F-BDC9-87F6508CFF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"/>
          <a:stretch/>
        </p:blipFill>
        <p:spPr>
          <a:xfrm>
            <a:off x="308224" y="2908300"/>
            <a:ext cx="11585325" cy="10414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5C8EE7-A610-B747-A565-400ED03C3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AA2F448-0D88-3F47-B4AC-814604619B1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Box 6">
            <a:extLst>
              <a:ext uri="{FF2B5EF4-FFF2-40B4-BE49-F238E27FC236}">
                <a16:creationId xmlns:a16="http://schemas.microsoft.com/office/drawing/2014/main" id="{65323D9A-1CC1-4D4C-9AF2-9865FC08C1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6665913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4000" b="1" dirty="0"/>
              <a:t>LANL HIV Compendium Curated Alignment of the </a:t>
            </a:r>
            <a:r>
              <a:rPr lang="en-US" altLang="en-US" sz="4000" b="1" dirty="0" err="1"/>
              <a:t>polyA</a:t>
            </a:r>
            <a:r>
              <a:rPr lang="en-US" altLang="en-US" sz="4000" b="1" dirty="0"/>
              <a:t> Hairpin</a:t>
            </a:r>
          </a:p>
          <a:p>
            <a:pPr algn="ctr" eaLnBrk="1" hangingPunct="1"/>
            <a:r>
              <a:rPr lang="en-US" altLang="en-US" sz="2400" b="1" dirty="0"/>
              <a:t>Coordinates: 510-567</a:t>
            </a:r>
          </a:p>
        </p:txBody>
      </p:sp>
      <p:pic>
        <p:nvPicPr>
          <p:cNvPr id="3074" name="Picture 7">
            <a:extLst>
              <a:ext uri="{FF2B5EF4-FFF2-40B4-BE49-F238E27FC236}">
                <a16:creationId xmlns:a16="http://schemas.microsoft.com/office/drawing/2014/main" id="{21835D60-6A61-854A-BB37-95AB9D376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4738" y="561975"/>
            <a:ext cx="6037262" cy="198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75" name="Group 11">
            <a:extLst>
              <a:ext uri="{FF2B5EF4-FFF2-40B4-BE49-F238E27FC236}">
                <a16:creationId xmlns:a16="http://schemas.microsoft.com/office/drawing/2014/main" id="{BD6118DE-ED87-AB4C-BDC8-57E99933B25C}"/>
              </a:ext>
            </a:extLst>
          </p:cNvPr>
          <p:cNvGrpSpPr>
            <a:grpSpLocks/>
          </p:cNvGrpSpPr>
          <p:nvPr/>
        </p:nvGrpSpPr>
        <p:grpSpPr bwMode="auto">
          <a:xfrm>
            <a:off x="0" y="3025775"/>
            <a:ext cx="12192000" cy="3832225"/>
            <a:chOff x="185446" y="1948701"/>
            <a:chExt cx="15765357" cy="4803984"/>
          </a:xfrm>
        </p:grpSpPr>
        <p:pic>
          <p:nvPicPr>
            <p:cNvPr id="3076" name="Picture 8">
              <a:extLst>
                <a:ext uri="{FF2B5EF4-FFF2-40B4-BE49-F238E27FC236}">
                  <a16:creationId xmlns:a16="http://schemas.microsoft.com/office/drawing/2014/main" id="{7789F009-A152-4948-8E07-C52B5A32F2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5446" y="1948701"/>
              <a:ext cx="4738246" cy="4803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77" name="Picture 9">
              <a:extLst>
                <a:ext uri="{FF2B5EF4-FFF2-40B4-BE49-F238E27FC236}">
                  <a16:creationId xmlns:a16="http://schemas.microsoft.com/office/drawing/2014/main" id="{C068A7A6-6A44-0C42-B638-40AAAC84E6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23691" y="1948701"/>
              <a:ext cx="4894225" cy="4803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78" name="Picture 10">
              <a:extLst>
                <a:ext uri="{FF2B5EF4-FFF2-40B4-BE49-F238E27FC236}">
                  <a16:creationId xmlns:a16="http://schemas.microsoft.com/office/drawing/2014/main" id="{F89F504C-C017-0845-82BE-46EE2D2F20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17916" y="1948701"/>
              <a:ext cx="6132887" cy="4803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6B6ECE-AEAC-5D4F-9A17-18FD2AFCE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FE3105D-9644-4E4D-BC5C-77B33A89CC22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37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Box 6">
            <a:extLst>
              <a:ext uri="{FF2B5EF4-FFF2-40B4-BE49-F238E27FC236}">
                <a16:creationId xmlns:a16="http://schemas.microsoft.com/office/drawing/2014/main" id="{20F2C2E9-2DAF-CC4E-95A1-9BE26A616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12192000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4000" b="1"/>
              <a:t>LANL HIV Compendium Curated Alignment of the polyA Hairpin</a:t>
            </a:r>
          </a:p>
          <a:p>
            <a:pPr algn="ctr" eaLnBrk="1" hangingPunct="1"/>
            <a:r>
              <a:rPr lang="en-US" altLang="en-US" sz="2400"/>
              <a:t>Coordinates: 510-567</a:t>
            </a:r>
          </a:p>
        </p:txBody>
      </p:sp>
      <p:grpSp>
        <p:nvGrpSpPr>
          <p:cNvPr id="4098" name="Group 11">
            <a:extLst>
              <a:ext uri="{FF2B5EF4-FFF2-40B4-BE49-F238E27FC236}">
                <a16:creationId xmlns:a16="http://schemas.microsoft.com/office/drawing/2014/main" id="{03134ADF-8AA6-DE48-B5D6-C5D71740315B}"/>
              </a:ext>
            </a:extLst>
          </p:cNvPr>
          <p:cNvGrpSpPr>
            <a:grpSpLocks/>
          </p:cNvGrpSpPr>
          <p:nvPr/>
        </p:nvGrpSpPr>
        <p:grpSpPr bwMode="auto">
          <a:xfrm>
            <a:off x="0" y="3025775"/>
            <a:ext cx="12192000" cy="3832225"/>
            <a:chOff x="185446" y="1948701"/>
            <a:chExt cx="15765357" cy="4803984"/>
          </a:xfrm>
        </p:grpSpPr>
        <p:pic>
          <p:nvPicPr>
            <p:cNvPr id="4100" name="Picture 8">
              <a:extLst>
                <a:ext uri="{FF2B5EF4-FFF2-40B4-BE49-F238E27FC236}">
                  <a16:creationId xmlns:a16="http://schemas.microsoft.com/office/drawing/2014/main" id="{F2355DA9-6541-FC43-8A77-2AF959A38E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5446" y="1948701"/>
              <a:ext cx="4738246" cy="4803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1" name="Picture 9">
              <a:extLst>
                <a:ext uri="{FF2B5EF4-FFF2-40B4-BE49-F238E27FC236}">
                  <a16:creationId xmlns:a16="http://schemas.microsoft.com/office/drawing/2014/main" id="{CDB76ABD-6BFE-C747-A765-26899DAB12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23691" y="1948701"/>
              <a:ext cx="4894225" cy="4803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2" name="Picture 10">
              <a:extLst>
                <a:ext uri="{FF2B5EF4-FFF2-40B4-BE49-F238E27FC236}">
                  <a16:creationId xmlns:a16="http://schemas.microsoft.com/office/drawing/2014/main" id="{F26596B1-3A85-C245-B093-BAA523B612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17916" y="1948701"/>
              <a:ext cx="6132887" cy="4803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099" name="TextBox 1">
            <a:extLst>
              <a:ext uri="{FF2B5EF4-FFF2-40B4-BE49-F238E27FC236}">
                <a16:creationId xmlns:a16="http://schemas.microsoft.com/office/drawing/2014/main" id="{916A4B3F-CD3A-5441-91EC-677BB9DB4D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692275"/>
            <a:ext cx="12192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u="sng"/>
              <a:t>Potential approach</a:t>
            </a:r>
            <a:r>
              <a:rPr lang="en-US" altLang="en-US"/>
              <a:t>: Ignore strains that have little to no coverage.</a:t>
            </a:r>
          </a:p>
          <a:p>
            <a:pPr eaLnBrk="1" hangingPunct="1"/>
            <a:endParaRPr lang="en-US" altLang="en-US"/>
          </a:p>
          <a:p>
            <a:pPr eaLnBrk="1" hangingPunct="1"/>
            <a:r>
              <a:rPr lang="en-US" altLang="en-US" b="1" u="sng">
                <a:solidFill>
                  <a:srgbClr val="FF0000"/>
                </a:solidFill>
              </a:rPr>
              <a:t>25% of strains have more than 50% gaps</a:t>
            </a:r>
          </a:p>
          <a:p>
            <a:pPr eaLnBrk="1" hangingPunct="1"/>
            <a:r>
              <a:rPr lang="en-US" altLang="en-US" b="1" u="sng">
                <a:solidFill>
                  <a:srgbClr val="FF0000"/>
                </a:solidFill>
              </a:rPr>
              <a:t>32% of strains have more than 30% gaps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9C68B6-91A0-DD47-A061-A4E056C70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FE3105D-9644-4E4D-BC5C-77B33A89CC22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TextBox 14">
            <a:extLst>
              <a:ext uri="{FF2B5EF4-FFF2-40B4-BE49-F238E27FC236}">
                <a16:creationId xmlns:a16="http://schemas.microsoft.com/office/drawing/2014/main" id="{02A3F345-7920-4649-9113-EBD0499C18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12214225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4000" b="1"/>
              <a:t>LANL HIV Compendium Curated Alignment of the polyA Hairpin</a:t>
            </a:r>
          </a:p>
          <a:p>
            <a:pPr algn="ctr" eaLnBrk="1" hangingPunct="1"/>
            <a:r>
              <a:rPr lang="en-US" altLang="en-US" sz="2400"/>
              <a:t>Coordinates: 510-567</a:t>
            </a:r>
          </a:p>
        </p:txBody>
      </p:sp>
      <p:pic>
        <p:nvPicPr>
          <p:cNvPr id="5122" name="Picture 22">
            <a:extLst>
              <a:ext uri="{FF2B5EF4-FFF2-40B4-BE49-F238E27FC236}">
                <a16:creationId xmlns:a16="http://schemas.microsoft.com/office/drawing/2014/main" id="{2E75F773-A4B7-6342-8599-20165D46A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3" r="9341"/>
          <a:stretch>
            <a:fillRect/>
          </a:stretch>
        </p:blipFill>
        <p:spPr bwMode="auto">
          <a:xfrm>
            <a:off x="3092450" y="1692275"/>
            <a:ext cx="6007100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72AD6C-4CF1-504B-881D-DDD1290F6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FE3105D-9644-4E4D-BC5C-77B33A89CC2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5">
            <a:extLst>
              <a:ext uri="{FF2B5EF4-FFF2-40B4-BE49-F238E27FC236}">
                <a16:creationId xmlns:a16="http://schemas.microsoft.com/office/drawing/2014/main" id="{29C1002A-8572-CE41-A46F-B008DE0BD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3" r="9341"/>
          <a:stretch>
            <a:fillRect/>
          </a:stretch>
        </p:blipFill>
        <p:spPr bwMode="auto">
          <a:xfrm>
            <a:off x="3092450" y="1692275"/>
            <a:ext cx="6007100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AAD4B2E-3638-EC45-8B75-FAB94A20BF87}"/>
              </a:ext>
            </a:extLst>
          </p:cNvPr>
          <p:cNvSpPr/>
          <p:nvPr/>
        </p:nvSpPr>
        <p:spPr>
          <a:xfrm>
            <a:off x="3038475" y="1692275"/>
            <a:ext cx="6243638" cy="5097463"/>
          </a:xfrm>
          <a:prstGeom prst="rect">
            <a:avLst/>
          </a:prstGeom>
          <a:solidFill>
            <a:srgbClr val="3B3838">
              <a:alpha val="3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147" name="TextBox 14">
            <a:extLst>
              <a:ext uri="{FF2B5EF4-FFF2-40B4-BE49-F238E27FC236}">
                <a16:creationId xmlns:a16="http://schemas.microsoft.com/office/drawing/2014/main" id="{14ADE31E-D980-734A-AA11-9C53A1275D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12214225" cy="169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4000" b="1"/>
              <a:t>LANL HIV Compendium Curated Alignment of the polyA Hairpin</a:t>
            </a:r>
          </a:p>
          <a:p>
            <a:pPr algn="ctr" eaLnBrk="1" hangingPunct="1"/>
            <a:r>
              <a:rPr lang="en-US" altLang="en-US" sz="2400"/>
              <a:t>Coordinates: 510-567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097464-EBA4-9040-B9D1-11E307C5871D}"/>
              </a:ext>
            </a:extLst>
          </p:cNvPr>
          <p:cNvSpPr txBox="1"/>
          <p:nvPr/>
        </p:nvSpPr>
        <p:spPr>
          <a:xfrm>
            <a:off x="3871144" y="3363794"/>
            <a:ext cx="4729316" cy="175432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 dirty="0">
                <a:solidFill>
                  <a:srgbClr val="FFFF00"/>
                </a:solidFill>
                <a:highlight>
                  <a:srgbClr val="808080"/>
                </a:highlight>
                <a:latin typeface="+mn-lt"/>
              </a:rPr>
              <a:t>Removing strains with low coverage introduces bias.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6FD22E-B40F-FA42-AC8A-94E82894B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FE3105D-9644-4E4D-BC5C-77B33A89CC2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extBox 3">
            <a:extLst>
              <a:ext uri="{FF2B5EF4-FFF2-40B4-BE49-F238E27FC236}">
                <a16:creationId xmlns:a16="http://schemas.microsoft.com/office/drawing/2014/main" id="{A1B13D67-8B99-CE40-8EAD-509BA7C608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122142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4000" b="1"/>
              <a:t>Parsing polyA-HP Sequence from 5’-L sequence</a:t>
            </a:r>
            <a:endParaRPr lang="en-US" altLang="en-US" sz="2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32DD37-5CE8-B940-BDB7-90293C238052}"/>
              </a:ext>
            </a:extLst>
          </p:cNvPr>
          <p:cNvSpPr txBox="1"/>
          <p:nvPr/>
        </p:nvSpPr>
        <p:spPr>
          <a:xfrm>
            <a:off x="688975" y="1241425"/>
            <a:ext cx="10836275" cy="353943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en-US" sz="2800" dirty="0">
                <a:latin typeface="+mn-lt"/>
              </a:rPr>
              <a:t>Find AAUAAA signal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en-US" sz="2800" dirty="0">
                <a:latin typeface="+mn-lt"/>
              </a:rPr>
              <a:t>Pull a segment that is extended ~50nt upstream and downstream from the AAUAAA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latin typeface="+mn-lt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00" b="1" dirty="0">
              <a:latin typeface="+mn-l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8C388BE-35E6-4543-AD22-A37FAB40C63D}"/>
              </a:ext>
            </a:extLst>
          </p:cNvPr>
          <p:cNvGrpSpPr/>
          <p:nvPr/>
        </p:nvGrpSpPr>
        <p:grpSpPr>
          <a:xfrm>
            <a:off x="446088" y="3100297"/>
            <a:ext cx="11293475" cy="619216"/>
            <a:chOff x="446088" y="3100297"/>
            <a:chExt cx="11293475" cy="61921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32FBEBE-1CE0-0449-B02D-A8873F155CE3}"/>
                </a:ext>
              </a:extLst>
            </p:cNvPr>
            <p:cNvSpPr txBox="1">
              <a:spLocks noRot="1" noChangeAspect="1" noMove="1" noResize="1" noEditPoints="1" noAdjustHandles="1" noChangeArrowheads="1" noChangeShapeType="1" noTextEdit="1"/>
            </p:cNvSpPr>
            <p:nvPr/>
          </p:nvSpPr>
          <p:spPr>
            <a:xfrm>
              <a:off x="2439701" y="3100297"/>
              <a:ext cx="7335150" cy="400110"/>
            </a:xfrm>
            <a:prstGeom prst="rect">
              <a:avLst/>
            </a:prstGeom>
            <a:blipFill>
              <a:blip r:embed="rId2"/>
              <a:stretch>
                <a:fillRect t="-6061" b="-24242"/>
              </a:stretch>
            </a:blipFill>
          </p:spPr>
          <p:txBody>
            <a:bodyPr/>
            <a:lstStyle/>
            <a:p>
              <a:r>
                <a:rPr lang="en-US">
                  <a:noFill/>
                </a:rPr>
                <a:t> 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0D2F82-F93A-CA4B-B8EF-4011C60ED83F}"/>
                </a:ext>
              </a:extLst>
            </p:cNvPr>
            <p:cNvCxnSpPr>
              <a:cxnSpLocks/>
            </p:cNvCxnSpPr>
            <p:nvPr/>
          </p:nvCxnSpPr>
          <p:spPr>
            <a:xfrm>
              <a:off x="779463" y="3535363"/>
              <a:ext cx="1747837" cy="0"/>
            </a:xfrm>
            <a:prstGeom prst="line">
              <a:avLst/>
            </a:prstGeom>
            <a:ln w="571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83D749-13B0-0F46-82BB-AD802C0C1F93}"/>
                </a:ext>
              </a:extLst>
            </p:cNvPr>
            <p:cNvCxnSpPr>
              <a:cxnSpLocks/>
            </p:cNvCxnSpPr>
            <p:nvPr/>
          </p:nvCxnSpPr>
          <p:spPr>
            <a:xfrm>
              <a:off x="2509838" y="3535363"/>
              <a:ext cx="7135812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B21EDD8-AD20-C34D-B7BD-3A9723928061}"/>
                </a:ext>
              </a:extLst>
            </p:cNvPr>
            <p:cNvCxnSpPr>
              <a:cxnSpLocks/>
            </p:cNvCxnSpPr>
            <p:nvPr/>
          </p:nvCxnSpPr>
          <p:spPr>
            <a:xfrm>
              <a:off x="9637713" y="3535363"/>
              <a:ext cx="1747837" cy="0"/>
            </a:xfrm>
            <a:prstGeom prst="line">
              <a:avLst/>
            </a:prstGeom>
            <a:ln w="571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75" name="TextBox 16">
              <a:extLst>
                <a:ext uri="{FF2B5EF4-FFF2-40B4-BE49-F238E27FC236}">
                  <a16:creationId xmlns:a16="http://schemas.microsoft.com/office/drawing/2014/main" id="{390BAD28-E165-BB4F-AEE6-3092788642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6088" y="3351213"/>
              <a:ext cx="360362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US" altLang="en-US"/>
                <a:t>5’</a:t>
              </a:r>
            </a:p>
          </p:txBody>
        </p:sp>
        <p:sp>
          <p:nvSpPr>
            <p:cNvPr id="7176" name="TextBox 17">
              <a:extLst>
                <a:ext uri="{FF2B5EF4-FFF2-40B4-BE49-F238E27FC236}">
                  <a16:creationId xmlns:a16="http://schemas.microsoft.com/office/drawing/2014/main" id="{5452AFB0-D928-ED4C-BA51-1923E73CF4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380788" y="3351213"/>
              <a:ext cx="358775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US" altLang="en-US"/>
                <a:t>3’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1009E428-BA4A-3C4B-BB96-934D806A5C67}"/>
              </a:ext>
            </a:extLst>
          </p:cNvPr>
          <p:cNvSpPr/>
          <p:nvPr/>
        </p:nvSpPr>
        <p:spPr>
          <a:xfrm>
            <a:off x="3048000" y="4712949"/>
            <a:ext cx="6096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u="sng" dirty="0"/>
              <a:t>Assumption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dirty="0"/>
              <a:t>True </a:t>
            </a:r>
            <a:r>
              <a:rPr lang="en-US" sz="3200" b="1" dirty="0" err="1"/>
              <a:t>polyA</a:t>
            </a:r>
            <a:r>
              <a:rPr lang="en-US" sz="3200" b="1" dirty="0"/>
              <a:t>-HP is a subsequence of the ~100nt initial segment. </a:t>
            </a:r>
            <a:endParaRPr lang="en-US" sz="3200" b="1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DAFCB-F3C4-C345-8F4D-0FCB25D2C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AA2F448-0D88-3F47-B4AC-814604619B1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extBox 3">
            <a:extLst>
              <a:ext uri="{FF2B5EF4-FFF2-40B4-BE49-F238E27FC236}">
                <a16:creationId xmlns:a16="http://schemas.microsoft.com/office/drawing/2014/main" id="{014778EF-68E9-5542-8370-ED13A1E3E2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122142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4000" b="1"/>
              <a:t>Parsing polyA-HP Sequence from 5’-L sequence</a:t>
            </a:r>
            <a:endParaRPr lang="en-US" altLang="en-US" sz="2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902AE4-83E7-7D40-B00B-02E7B053CC28}"/>
              </a:ext>
            </a:extLst>
          </p:cNvPr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2439701" y="1418981"/>
            <a:ext cx="7335150" cy="400110"/>
          </a:xfrm>
          <a:prstGeom prst="rect">
            <a:avLst/>
          </a:prstGeom>
          <a:blipFill>
            <a:blip r:embed="rId2"/>
            <a:stretch>
              <a:fillRect t="-9375" b="-25000"/>
            </a:stretch>
          </a:blipFill>
        </p:spPr>
        <p:txBody>
          <a:bodyPr/>
          <a:lstStyle/>
          <a:p>
            <a:r>
              <a:rPr lang="en-US">
                <a:noFill/>
              </a:rPr>
              <a:t> 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AC49C6E-5141-2F46-A92B-ED90521011B8}"/>
              </a:ext>
            </a:extLst>
          </p:cNvPr>
          <p:cNvCxnSpPr>
            <a:cxnSpLocks/>
          </p:cNvCxnSpPr>
          <p:nvPr/>
        </p:nvCxnSpPr>
        <p:spPr>
          <a:xfrm>
            <a:off x="779463" y="1854200"/>
            <a:ext cx="1747837" cy="0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C65D2A-F0E8-BE41-9C9A-8F74CE6705B2}"/>
              </a:ext>
            </a:extLst>
          </p:cNvPr>
          <p:cNvCxnSpPr>
            <a:cxnSpLocks/>
          </p:cNvCxnSpPr>
          <p:nvPr/>
        </p:nvCxnSpPr>
        <p:spPr>
          <a:xfrm>
            <a:off x="2509838" y="1854200"/>
            <a:ext cx="7135812" cy="0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FB5D036-3E34-5F4C-A5FC-3D577D277CBF}"/>
              </a:ext>
            </a:extLst>
          </p:cNvPr>
          <p:cNvCxnSpPr>
            <a:cxnSpLocks/>
          </p:cNvCxnSpPr>
          <p:nvPr/>
        </p:nvCxnSpPr>
        <p:spPr>
          <a:xfrm>
            <a:off x="9637713" y="1854200"/>
            <a:ext cx="1747837" cy="0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98" name="TextBox 16">
            <a:extLst>
              <a:ext uri="{FF2B5EF4-FFF2-40B4-BE49-F238E27FC236}">
                <a16:creationId xmlns:a16="http://schemas.microsoft.com/office/drawing/2014/main" id="{B2ACED0F-0770-8F41-AD29-8971926973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088" y="1668463"/>
            <a:ext cx="3603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/>
              <a:t>5’</a:t>
            </a:r>
          </a:p>
        </p:txBody>
      </p:sp>
      <p:sp>
        <p:nvSpPr>
          <p:cNvPr id="8199" name="TextBox 17">
            <a:extLst>
              <a:ext uri="{FF2B5EF4-FFF2-40B4-BE49-F238E27FC236}">
                <a16:creationId xmlns:a16="http://schemas.microsoft.com/office/drawing/2014/main" id="{315DED14-2A7D-184E-8465-20CE2755ED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80788" y="1668463"/>
            <a:ext cx="3587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/>
              <a:t>3’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8ED026D-526A-024D-9F7B-F9D84F819F5A}"/>
              </a:ext>
            </a:extLst>
          </p:cNvPr>
          <p:cNvCxnSpPr>
            <a:cxnSpLocks/>
          </p:cNvCxnSpPr>
          <p:nvPr/>
        </p:nvCxnSpPr>
        <p:spPr>
          <a:xfrm>
            <a:off x="2509838" y="2038350"/>
            <a:ext cx="0" cy="3635375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01" name="Rectangle 43">
            <a:extLst>
              <a:ext uri="{FF2B5EF4-FFF2-40B4-BE49-F238E27FC236}">
                <a16:creationId xmlns:a16="http://schemas.microsoft.com/office/drawing/2014/main" id="{E04C3522-A308-1744-A6E3-1F09D77D63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04863"/>
            <a:ext cx="12192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2000" dirty="0"/>
              <a:t>Sample all possible subsequences in search of true </a:t>
            </a:r>
            <a:r>
              <a:rPr lang="en-US" altLang="en-US" sz="2000" dirty="0" err="1"/>
              <a:t>polyA</a:t>
            </a:r>
            <a:r>
              <a:rPr lang="en-US" altLang="en-US" sz="2000" dirty="0"/>
              <a:t>-HP sequence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0F4E4A2-7CA1-BC41-ABC9-88B0EC46712B}"/>
              </a:ext>
            </a:extLst>
          </p:cNvPr>
          <p:cNvCxnSpPr>
            <a:cxnSpLocks/>
          </p:cNvCxnSpPr>
          <p:nvPr/>
        </p:nvCxnSpPr>
        <p:spPr>
          <a:xfrm>
            <a:off x="9637713" y="2038350"/>
            <a:ext cx="0" cy="3635375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Table 48">
            <a:extLst>
              <a:ext uri="{FF2B5EF4-FFF2-40B4-BE49-F238E27FC236}">
                <a16:creationId xmlns:a16="http://schemas.microsoft.com/office/drawing/2014/main" id="{2E6F573C-A65A-1B4C-B556-7B0B29A04A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8796273"/>
              </p:ext>
            </p:extLst>
          </p:nvPr>
        </p:nvGraphicFramePr>
        <p:xfrm>
          <a:off x="768350" y="2073275"/>
          <a:ext cx="1311276" cy="1482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56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56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Δ5’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Δ3’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0" name="Table 49">
            <a:extLst>
              <a:ext uri="{FF2B5EF4-FFF2-40B4-BE49-F238E27FC236}">
                <a16:creationId xmlns:a16="http://schemas.microsoft.com/office/drawing/2014/main" id="{03B673D7-AB03-A34A-9EDA-CDD82AB1FE60}"/>
              </a:ext>
            </a:extLst>
          </p:cNvPr>
          <p:cNvGraphicFramePr>
            <a:graphicFrameLocks noGrp="1"/>
          </p:cNvGraphicFramePr>
          <p:nvPr/>
        </p:nvGraphicFramePr>
        <p:xfrm>
          <a:off x="779463" y="4262438"/>
          <a:ext cx="1311276" cy="1482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56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56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91462" marR="91462" marT="45700" marB="457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235" name="TextBox 53">
            <a:extLst>
              <a:ext uri="{FF2B5EF4-FFF2-40B4-BE49-F238E27FC236}">
                <a16:creationId xmlns:a16="http://schemas.microsoft.com/office/drawing/2014/main" id="{1CD625CC-2C55-5248-AAE8-35C65AADC6EA}"/>
              </a:ext>
            </a:extLst>
          </p:cNvPr>
          <p:cNvSpPr txBox="1">
            <a:spLocks noChangeArrowheads="1"/>
          </p:cNvSpPr>
          <p:nvPr/>
        </p:nvSpPr>
        <p:spPr bwMode="auto">
          <a:xfrm rot="5400000">
            <a:off x="959644" y="3521869"/>
            <a:ext cx="58420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sz="4400" b="1"/>
              <a:t>…</a:t>
            </a:r>
          </a:p>
        </p:txBody>
      </p:sp>
      <p:sp>
        <p:nvSpPr>
          <p:cNvPr id="8236" name="TextBox 54">
            <a:extLst>
              <a:ext uri="{FF2B5EF4-FFF2-40B4-BE49-F238E27FC236}">
                <a16:creationId xmlns:a16="http://schemas.microsoft.com/office/drawing/2014/main" id="{8E12528B-F120-9D43-8E7D-1AEA36C6B344}"/>
              </a:ext>
            </a:extLst>
          </p:cNvPr>
          <p:cNvSpPr txBox="1">
            <a:spLocks noChangeArrowheads="1"/>
          </p:cNvSpPr>
          <p:nvPr/>
        </p:nvSpPr>
        <p:spPr bwMode="auto">
          <a:xfrm rot="5400000">
            <a:off x="1618457" y="3521869"/>
            <a:ext cx="58420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sz="4400" b="1"/>
              <a:t>…</a:t>
            </a:r>
          </a:p>
        </p:txBody>
      </p:sp>
      <p:sp>
        <p:nvSpPr>
          <p:cNvPr id="8237" name="TextBox 55">
            <a:extLst>
              <a:ext uri="{FF2B5EF4-FFF2-40B4-BE49-F238E27FC236}">
                <a16:creationId xmlns:a16="http://schemas.microsoft.com/office/drawing/2014/main" id="{EF8C98DA-5297-AF41-9253-2E45FAEAAC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088" y="5959475"/>
            <a:ext cx="3489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b="1" dirty="0"/>
              <a:t>Total: 50 x 50 = 2500 subsequences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53B7FD3-0BF4-EE4A-B2FC-E90AC1D44DB8}"/>
              </a:ext>
            </a:extLst>
          </p:cNvPr>
          <p:cNvCxnSpPr>
            <a:cxnSpLocks/>
          </p:cNvCxnSpPr>
          <p:nvPr/>
        </p:nvCxnSpPr>
        <p:spPr>
          <a:xfrm>
            <a:off x="2724150" y="2541588"/>
            <a:ext cx="6921500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CFF2815-5632-D843-B572-C7F9E9062E63}"/>
              </a:ext>
            </a:extLst>
          </p:cNvPr>
          <p:cNvCxnSpPr>
            <a:cxnSpLocks/>
          </p:cNvCxnSpPr>
          <p:nvPr/>
        </p:nvCxnSpPr>
        <p:spPr>
          <a:xfrm>
            <a:off x="3057525" y="2944813"/>
            <a:ext cx="6588125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617AA4A-23B0-9A49-AC62-B20CB831A6D3}"/>
              </a:ext>
            </a:extLst>
          </p:cNvPr>
          <p:cNvCxnSpPr>
            <a:cxnSpLocks/>
          </p:cNvCxnSpPr>
          <p:nvPr/>
        </p:nvCxnSpPr>
        <p:spPr>
          <a:xfrm>
            <a:off x="3500438" y="3368675"/>
            <a:ext cx="6145212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720DB3D-7EAB-7144-B13D-68A60694738A}"/>
              </a:ext>
            </a:extLst>
          </p:cNvPr>
          <p:cNvCxnSpPr>
            <a:cxnSpLocks/>
          </p:cNvCxnSpPr>
          <p:nvPr/>
        </p:nvCxnSpPr>
        <p:spPr>
          <a:xfrm>
            <a:off x="2509838" y="4449763"/>
            <a:ext cx="63388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37CDA9E-AF24-2341-BAEC-7499FF83FC37}"/>
              </a:ext>
            </a:extLst>
          </p:cNvPr>
          <p:cNvCxnSpPr>
            <a:cxnSpLocks/>
          </p:cNvCxnSpPr>
          <p:nvPr/>
        </p:nvCxnSpPr>
        <p:spPr>
          <a:xfrm>
            <a:off x="2509838" y="4803775"/>
            <a:ext cx="6554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F90632F-970D-124E-85B8-03FF76B7100E}"/>
              </a:ext>
            </a:extLst>
          </p:cNvPr>
          <p:cNvCxnSpPr>
            <a:cxnSpLocks/>
          </p:cNvCxnSpPr>
          <p:nvPr/>
        </p:nvCxnSpPr>
        <p:spPr>
          <a:xfrm>
            <a:off x="2509838" y="5186363"/>
            <a:ext cx="68214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5896A9E-287D-124D-A2BB-990E48E5A61A}"/>
              </a:ext>
            </a:extLst>
          </p:cNvPr>
          <p:cNvCxnSpPr>
            <a:cxnSpLocks/>
          </p:cNvCxnSpPr>
          <p:nvPr/>
        </p:nvCxnSpPr>
        <p:spPr>
          <a:xfrm>
            <a:off x="2509838" y="5511800"/>
            <a:ext cx="6969125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B08249-4805-AC49-8EAB-3DBF008A3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AA2F448-0D88-3F47-B4AC-814604619B1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Box 3">
            <a:extLst>
              <a:ext uri="{FF2B5EF4-FFF2-40B4-BE49-F238E27FC236}">
                <a16:creationId xmlns:a16="http://schemas.microsoft.com/office/drawing/2014/main" id="{65C76222-CDFE-DC43-A0EC-55ECFF7F6D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122142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4000" b="1"/>
              <a:t>Parsing polyA-HP Sequence from 5’-L sequence</a:t>
            </a:r>
            <a:endParaRPr lang="en-US" altLang="en-US" sz="2400"/>
          </a:p>
        </p:txBody>
      </p:sp>
      <p:sp>
        <p:nvSpPr>
          <p:cNvPr id="9218" name="TextBox 55">
            <a:extLst>
              <a:ext uri="{FF2B5EF4-FFF2-40B4-BE49-F238E27FC236}">
                <a16:creationId xmlns:a16="http://schemas.microsoft.com/office/drawing/2014/main" id="{BA77CDE5-838F-B948-99FF-595F959872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250" y="4708525"/>
            <a:ext cx="57456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b="1" dirty="0"/>
              <a:t>Total: 50 x 50 = 2500 subsequences</a:t>
            </a:r>
          </a:p>
          <a:p>
            <a:pPr eaLnBrk="1" hangingPunct="1"/>
            <a:r>
              <a:rPr lang="en-US" altLang="en-US" b="1" dirty="0">
                <a:solidFill>
                  <a:srgbClr val="FF40FF"/>
                </a:solidFill>
              </a:rPr>
              <a:t>Filter out sequences not between </a:t>
            </a:r>
            <a:r>
              <a:rPr lang="en-US" altLang="en-US" b="1" i="1" dirty="0" err="1">
                <a:solidFill>
                  <a:srgbClr val="FF4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min_len</a:t>
            </a:r>
            <a:r>
              <a:rPr lang="en-US" altLang="en-US" b="1" i="1" dirty="0">
                <a:solidFill>
                  <a:srgbClr val="FF4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b="1" dirty="0">
                <a:solidFill>
                  <a:srgbClr val="FF40FF"/>
                </a:solidFill>
              </a:rPr>
              <a:t>and </a:t>
            </a:r>
            <a:r>
              <a:rPr lang="en-US" altLang="en-US" b="1" i="1" dirty="0" err="1">
                <a:solidFill>
                  <a:srgbClr val="FF4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max_len</a:t>
            </a:r>
            <a:endParaRPr lang="en-US" altLang="en-US" b="1" i="1" dirty="0">
              <a:solidFill>
                <a:srgbClr val="FF4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9219" name="Picture 21">
            <a:extLst>
              <a:ext uri="{FF2B5EF4-FFF2-40B4-BE49-F238E27FC236}">
                <a16:creationId xmlns:a16="http://schemas.microsoft.com/office/drawing/2014/main" id="{4B4EAACB-A5F9-2945-B607-4B612639AF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4" r="15710"/>
          <a:stretch>
            <a:fillRect/>
          </a:stretch>
        </p:blipFill>
        <p:spPr bwMode="auto">
          <a:xfrm>
            <a:off x="246063" y="2244725"/>
            <a:ext cx="4456112" cy="246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extBox 25">
            <a:extLst>
              <a:ext uri="{FF2B5EF4-FFF2-40B4-BE49-F238E27FC236}">
                <a16:creationId xmlns:a16="http://schemas.microsoft.com/office/drawing/2014/main" id="{9F017A71-E781-E64C-B3AB-4D5D48FECE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13663" y="3259138"/>
            <a:ext cx="203773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sz="1400" dirty="0">
                <a:solidFill>
                  <a:srgbClr val="FF40FF"/>
                </a:solidFill>
              </a:rPr>
              <a:t>Restrained by:</a:t>
            </a:r>
          </a:p>
          <a:p>
            <a:pPr lvl="1" eaLnBrk="1" hangingPunct="1"/>
            <a:r>
              <a:rPr lang="en-US" altLang="en-US" sz="1400" dirty="0">
                <a:solidFill>
                  <a:srgbClr val="FF40FF"/>
                </a:solidFill>
              </a:rPr>
              <a:t>Single hairpin</a:t>
            </a:r>
          </a:p>
          <a:p>
            <a:pPr lvl="1" eaLnBrk="1" hangingPunct="1"/>
            <a:r>
              <a:rPr lang="en-US" altLang="en-US" sz="1400" i="1" dirty="0" err="1">
                <a:solidFill>
                  <a:srgbClr val="FF4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max_unbp_ratio</a:t>
            </a:r>
            <a:endParaRPr lang="en-US" altLang="en-US" sz="1400" i="1" dirty="0">
              <a:solidFill>
                <a:srgbClr val="FF4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eaLnBrk="1" hangingPunct="1"/>
            <a:r>
              <a:rPr lang="en-US" altLang="en-US" sz="1400" i="1" dirty="0" err="1">
                <a:solidFill>
                  <a:srgbClr val="FF4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hwd_limit</a:t>
            </a:r>
            <a:endParaRPr lang="en-US" altLang="en-US" sz="1400" i="1" dirty="0">
              <a:solidFill>
                <a:srgbClr val="FF4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32CDCAF-545D-6F46-AEE3-8792D08EFEEA}"/>
              </a:ext>
            </a:extLst>
          </p:cNvPr>
          <p:cNvCxnSpPr>
            <a:cxnSpLocks/>
          </p:cNvCxnSpPr>
          <p:nvPr/>
        </p:nvCxnSpPr>
        <p:spPr>
          <a:xfrm>
            <a:off x="9750425" y="3844925"/>
            <a:ext cx="63817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22" name="TextBox 52">
            <a:extLst>
              <a:ext uri="{FF2B5EF4-FFF2-40B4-BE49-F238E27FC236}">
                <a16:creationId xmlns:a16="http://schemas.microsoft.com/office/drawing/2014/main" id="{F8A29C53-FAA7-2247-AA04-81D54E4A82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88600" y="3259138"/>
            <a:ext cx="1687513" cy="1169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b="1" dirty="0"/>
              <a:t>Assign the subsequence with the lowest predicted ΔG𐩑 as the true </a:t>
            </a:r>
            <a:r>
              <a:rPr lang="en-US" altLang="en-US" sz="1400" b="1" dirty="0" err="1"/>
              <a:t>polyA</a:t>
            </a:r>
            <a:r>
              <a:rPr lang="en-US" altLang="en-US" sz="1400" b="1" dirty="0"/>
              <a:t>-HP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2F1C483-F70F-8549-A5E2-D734CC2FC178}"/>
              </a:ext>
            </a:extLst>
          </p:cNvPr>
          <p:cNvCxnSpPr>
            <a:cxnSpLocks/>
          </p:cNvCxnSpPr>
          <p:nvPr/>
        </p:nvCxnSpPr>
        <p:spPr>
          <a:xfrm>
            <a:off x="4738688" y="3844925"/>
            <a:ext cx="63817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24" name="TextBox 59">
            <a:extLst>
              <a:ext uri="{FF2B5EF4-FFF2-40B4-BE49-F238E27FC236}">
                <a16:creationId xmlns:a16="http://schemas.microsoft.com/office/drawing/2014/main" id="{E9DA0387-8656-784D-9FF4-39076CA30C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4813" y="3486150"/>
            <a:ext cx="1687512" cy="73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b="1" dirty="0"/>
              <a:t>Secondary structure prediction for each subsequence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81925BC-6AC8-8241-BFCE-BD76E0E93D4C}"/>
              </a:ext>
            </a:extLst>
          </p:cNvPr>
          <p:cNvCxnSpPr>
            <a:cxnSpLocks/>
          </p:cNvCxnSpPr>
          <p:nvPr/>
        </p:nvCxnSpPr>
        <p:spPr>
          <a:xfrm>
            <a:off x="7351713" y="3844925"/>
            <a:ext cx="63658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C60175-4B1A-474E-A5B8-1D7C90D98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AA2F448-0D88-3F47-B4AC-814604619B1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0" grpId="0"/>
      <p:bldP spid="9222" grpId="0"/>
      <p:bldP spid="92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2">
            <a:extLst>
              <a:ext uri="{FF2B5EF4-FFF2-40B4-BE49-F238E27FC236}">
                <a16:creationId xmlns:a16="http://schemas.microsoft.com/office/drawing/2014/main" id="{11A1FED3-7187-FC45-BBDE-51D2361A3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294"/>
          <a:stretch>
            <a:fillRect/>
          </a:stretch>
        </p:blipFill>
        <p:spPr bwMode="auto">
          <a:xfrm>
            <a:off x="1516063" y="812800"/>
            <a:ext cx="9686925" cy="453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293329C-60EA-7148-A3DC-BBC2C45BF046}"/>
              </a:ext>
            </a:extLst>
          </p:cNvPr>
          <p:cNvCxnSpPr>
            <a:cxnSpLocks/>
          </p:cNvCxnSpPr>
          <p:nvPr/>
        </p:nvCxnSpPr>
        <p:spPr>
          <a:xfrm flipH="1">
            <a:off x="6684963" y="1971675"/>
            <a:ext cx="557212" cy="419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F6D93CC-F4B0-DB47-B698-6D3D04420434}"/>
              </a:ext>
            </a:extLst>
          </p:cNvPr>
          <p:cNvCxnSpPr>
            <a:cxnSpLocks/>
          </p:cNvCxnSpPr>
          <p:nvPr/>
        </p:nvCxnSpPr>
        <p:spPr>
          <a:xfrm flipH="1">
            <a:off x="6584950" y="2424113"/>
            <a:ext cx="557213" cy="419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CE66BBD-F340-AF41-A101-0A6544AD0D07}"/>
              </a:ext>
            </a:extLst>
          </p:cNvPr>
          <p:cNvCxnSpPr>
            <a:cxnSpLocks/>
          </p:cNvCxnSpPr>
          <p:nvPr/>
        </p:nvCxnSpPr>
        <p:spPr>
          <a:xfrm flipH="1">
            <a:off x="3694113" y="4095750"/>
            <a:ext cx="557212" cy="419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96481F-CF65-574B-88C1-328A93480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AA2F448-0D88-3F47-B4AC-814604619B1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</TotalTime>
  <Words>303</Words>
  <Application>Microsoft Macintosh PowerPoint</Application>
  <PresentationFormat>Widescreen</PresentationFormat>
  <Paragraphs>78</Paragraphs>
  <Slides>11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Issac Chaudry</dc:creator>
  <cp:lastModifiedBy>Issac Chaudry</cp:lastModifiedBy>
  <cp:revision>21</cp:revision>
  <dcterms:created xsi:type="dcterms:W3CDTF">2021-06-23T03:32:42Z</dcterms:created>
  <dcterms:modified xsi:type="dcterms:W3CDTF">2021-06-23T15:31:08Z</dcterms:modified>
</cp:coreProperties>
</file>

<file path=docProps/thumbnail.jpeg>
</file>